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02" r:id="rId2"/>
    <p:sldId id="323" r:id="rId3"/>
    <p:sldId id="325" r:id="rId4"/>
    <p:sldId id="327" r:id="rId5"/>
    <p:sldId id="326" r:id="rId6"/>
    <p:sldId id="328" r:id="rId7"/>
    <p:sldId id="330" r:id="rId8"/>
    <p:sldId id="331" r:id="rId9"/>
    <p:sldId id="332" r:id="rId10"/>
    <p:sldId id="310" r:id="rId11"/>
    <p:sldId id="319" r:id="rId12"/>
    <p:sldId id="322" r:id="rId13"/>
    <p:sldId id="329" r:id="rId14"/>
    <p:sldId id="321" r:id="rId15"/>
    <p:sldId id="333" r:id="rId16"/>
    <p:sldId id="334" r:id="rId17"/>
    <p:sldId id="335" r:id="rId18"/>
    <p:sldId id="320" r:id="rId19"/>
    <p:sldId id="336" r:id="rId20"/>
    <p:sldId id="324" r:id="rId21"/>
    <p:sldId id="337" r:id="rId22"/>
    <p:sldId id="338" r:id="rId23"/>
    <p:sldId id="339" r:id="rId24"/>
    <p:sldId id="340" r:id="rId25"/>
    <p:sldId id="341" r:id="rId26"/>
    <p:sldId id="351" r:id="rId27"/>
    <p:sldId id="359" r:id="rId28"/>
    <p:sldId id="360" r:id="rId29"/>
    <p:sldId id="364" r:id="rId30"/>
    <p:sldId id="365" r:id="rId31"/>
    <p:sldId id="355" r:id="rId32"/>
    <p:sldId id="370" r:id="rId33"/>
    <p:sldId id="371" r:id="rId34"/>
    <p:sldId id="372" r:id="rId35"/>
    <p:sldId id="373" r:id="rId36"/>
    <p:sldId id="375" r:id="rId37"/>
    <p:sldId id="374" r:id="rId38"/>
    <p:sldId id="376" r:id="rId39"/>
    <p:sldId id="377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2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conductor.org/packages/release/BiocView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effectLst/>
                <a:latin typeface="Menlo" panose="020B0609030804020204" pitchFamily="49" charset="0"/>
              </a:rPr>
              <a:t>R/Bioconductor </a:t>
            </a:r>
            <a:r>
              <a:rPr lang="en-GB" sz="4400" b="1" dirty="0">
                <a:latin typeface="Menlo" panose="020B0609030804020204" pitchFamily="49" charset="0"/>
              </a:rPr>
              <a:t>2</a:t>
            </a:r>
            <a:r>
              <a:rPr lang="en-GB" sz="4400" b="1" dirty="0">
                <a:effectLst/>
                <a:latin typeface="Menlo" panose="020B0609030804020204" pitchFamily="49" charset="0"/>
              </a:rPr>
              <a:t>01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570F-B803-4F4C-ACD1-264499AA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Genomic analyses require heavy resources</a:t>
            </a:r>
          </a:p>
          <a:p>
            <a:r>
              <a:rPr lang="en-US" sz="2400" dirty="0"/>
              <a:t>Generally, benefits from parallelization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3A2E0-EEE3-9943-8BE4-3358BF69B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</p:spTree>
    <p:extLst>
      <p:ext uri="{BB962C8B-B14F-4D97-AF65-F5344CB8AC3E}">
        <p14:creationId xmlns:p14="http://schemas.microsoft.com/office/powerpoint/2010/main" val="332562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570F-B803-4F4C-ACD1-264499AA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Genomic analyses require heavy resources</a:t>
            </a:r>
          </a:p>
          <a:p>
            <a:r>
              <a:rPr lang="en-US" sz="2400" dirty="0"/>
              <a:t>Generally, benefits from parallelization</a:t>
            </a:r>
          </a:p>
          <a:p>
            <a:endParaRPr lang="en-US" sz="2400" dirty="0"/>
          </a:p>
          <a:p>
            <a:r>
              <a:rPr lang="en-US" sz="2400" dirty="0" err="1"/>
              <a:t>BiocParallel</a:t>
            </a:r>
            <a:r>
              <a:rPr lang="en-US" sz="2400" dirty="0"/>
              <a:t> is a Bioconductor package </a:t>
            </a:r>
            <a:r>
              <a:rPr lang="en-GB" sz="2400" dirty="0"/>
              <a:t>designed to </a:t>
            </a:r>
            <a:r>
              <a:rPr lang="en-GB" sz="2400" u="sng" dirty="0"/>
              <a:t>reduce the complexity </a:t>
            </a:r>
            <a:r>
              <a:rPr lang="en-GB" sz="2400" dirty="0"/>
              <a:t>faced when developing and </a:t>
            </a:r>
            <a:r>
              <a:rPr lang="en-GB" sz="2400" u="sng" dirty="0"/>
              <a:t>using software that performs parallel computations</a:t>
            </a:r>
            <a:endParaRPr lang="en-US" sz="2400" dirty="0"/>
          </a:p>
          <a:p>
            <a:r>
              <a:rPr lang="en-US" sz="2400" dirty="0" err="1"/>
              <a:t>BiocParallel</a:t>
            </a:r>
            <a:r>
              <a:rPr lang="en-US" sz="2400" dirty="0"/>
              <a:t> </a:t>
            </a:r>
            <a:r>
              <a:rPr lang="en-GB" sz="2400" dirty="0"/>
              <a:t>aims to provide a </a:t>
            </a:r>
            <a:r>
              <a:rPr lang="en-GB" sz="2400" u="sng" dirty="0"/>
              <a:t>unified interface to existing parallel infrastructures</a:t>
            </a:r>
            <a:r>
              <a:rPr lang="en-GB" sz="2400" dirty="0"/>
              <a:t> where </a:t>
            </a:r>
            <a:r>
              <a:rPr lang="en-GB" sz="2400" u="sng" dirty="0"/>
              <a:t>code can be easily executed in different environments</a:t>
            </a:r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F38F6-63C0-1940-B8C2-AF885DD54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</p:spTree>
    <p:extLst>
      <p:ext uri="{BB962C8B-B14F-4D97-AF65-F5344CB8AC3E}">
        <p14:creationId xmlns:p14="http://schemas.microsoft.com/office/powerpoint/2010/main" val="25421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u="sng" dirty="0"/>
              <a:t>Declaring configurations:</a:t>
            </a:r>
          </a:p>
          <a:p>
            <a:pPr marL="0" indent="0">
              <a:buNone/>
            </a:pPr>
            <a:r>
              <a:rPr lang="en-GB" sz="2400" dirty="0"/>
              <a:t>registered()</a:t>
            </a:r>
          </a:p>
          <a:p>
            <a:pPr marL="0" indent="0">
              <a:buNone/>
            </a:pPr>
            <a:r>
              <a:rPr lang="en-GB" sz="2400" dirty="0" err="1"/>
              <a:t>bpparam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register(…, default = TRUE)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US" sz="2400" u="sng" dirty="0"/>
          </a:p>
          <a:p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AAE1-925C-3F4D-802B-CD53D3799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1EE46-D796-474D-82E4-13295A40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u="sng" dirty="0"/>
              <a:t>Declaring configurations:</a:t>
            </a:r>
          </a:p>
          <a:p>
            <a:pPr marL="0" indent="0">
              <a:buNone/>
            </a:pPr>
            <a:r>
              <a:rPr lang="en-GB" sz="2400" dirty="0"/>
              <a:t>registered()</a:t>
            </a:r>
          </a:p>
          <a:p>
            <a:pPr marL="0" indent="0">
              <a:buNone/>
            </a:pPr>
            <a:r>
              <a:rPr lang="en-GB" sz="2400" dirty="0" err="1"/>
              <a:t>bpparam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register(…, default = TRUE)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MulticoreParam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SerialParam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SnowParam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US" sz="2400" u="sng" dirty="0"/>
          </a:p>
          <a:p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AAE1-925C-3F4D-802B-CD53D3799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1EE46-D796-474D-82E4-13295A40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9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sz="2400" b="1" u="sng" dirty="0"/>
              <a:t>Execute in parallel: 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bplapply</a:t>
            </a:r>
            <a:r>
              <a:rPr lang="en-GB" sz="2400" dirty="0"/>
              <a:t>()</a:t>
            </a:r>
          </a:p>
          <a:p>
            <a:endParaRPr lang="en-US" sz="24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48BB9-DA00-AC4B-890F-AD515E3D36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7BE4-6741-4D47-8EA4-D602E953BBC9}"/>
              </a:ext>
            </a:extLst>
          </p:cNvPr>
          <p:cNvSpPr/>
          <p:nvPr/>
        </p:nvSpPr>
        <p:spPr>
          <a:xfrm>
            <a:off x="2121468" y="2622428"/>
            <a:ext cx="239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e.g., </a:t>
            </a:r>
            <a:r>
              <a:rPr lang="en-GB" dirty="0" err="1"/>
              <a:t>bplapply</a:t>
            </a:r>
            <a:r>
              <a:rPr lang="en-GB" dirty="0"/>
              <a:t>(1:4, FUN)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15BF-8103-884F-9856-5F2B02EC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for analysis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5A7E-B162-BD4E-A6D0-6FB6053F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6A5A3-C82B-514E-AB45-D976CB08E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85061-CA0F-354A-AF00-0722DFB7C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24"/>
          <a:stretch/>
        </p:blipFill>
        <p:spPr>
          <a:xfrm>
            <a:off x="945395" y="2131298"/>
            <a:ext cx="4508348" cy="2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for analysis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D9C4F-F87C-8944-BB4F-DDBE7107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54285A-0D59-EC46-AC6F-3CF1E5684E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F5BE4-8906-F840-91F9-06AE22A41184}"/>
              </a:ext>
            </a:extLst>
          </p:cNvPr>
          <p:cNvSpPr/>
          <p:nvPr/>
        </p:nvSpPr>
        <p:spPr>
          <a:xfrm>
            <a:off x="0" y="1526578"/>
            <a:ext cx="41692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Software (1974)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AssayDomain (791)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BiologicalQuestion (822)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Infrastructure (456)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ResearchField (902)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StatisticalMethod (727)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Technology (1251)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WorkflowStep (1081)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FCB7E-6966-514F-8D6C-226EFC484DC3}"/>
              </a:ext>
            </a:extLst>
          </p:cNvPr>
          <p:cNvSpPr/>
          <p:nvPr/>
        </p:nvSpPr>
        <p:spPr>
          <a:xfrm>
            <a:off x="8022771" y="3377416"/>
            <a:ext cx="41692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Workflow (28)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AnnotationWorkflow (3)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BasicWorkflow (5)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EpigeneticsWorkflow (4)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GeneExpressionWorkflow (11)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GenomicVariantsWorkflow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ImmunoOncologyWorkflow (14)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ProteomicsWorkflow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ResourceQueryingWorkflow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SingleCellWorkflow (2)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83977-0BA9-FB45-B502-713838570B46}"/>
              </a:ext>
            </a:extLst>
          </p:cNvPr>
          <p:cNvSpPr/>
          <p:nvPr/>
        </p:nvSpPr>
        <p:spPr>
          <a:xfrm>
            <a:off x="1741714" y="4515799"/>
            <a:ext cx="41692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ExperimentData (398)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AssayDomainData (81)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DiseaseModel (90)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OrganismData (139)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PackageTypeData (41)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RepositoryData (94)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ReproducibleResearch (22)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SpecimenSource (103)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TechnologyData (266)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B505A-16EF-AA4C-9E05-A4CDFAB0AF54}"/>
              </a:ext>
            </a:extLst>
          </p:cNvPr>
          <p:cNvSpPr/>
          <p:nvPr/>
        </p:nvSpPr>
        <p:spPr>
          <a:xfrm>
            <a:off x="3853544" y="2423699"/>
            <a:ext cx="41692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AnnotationData (971)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ChipManufacturer (388)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ChipName (196)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CustomArray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CustomDBSchema (6)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FunctionalAnnotation (31)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Organism (634)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PackageType (682)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SequenceAnnotation (1)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907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4F394-EE95-E842-BDFD-1CB7EFDB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059543"/>
            <a:ext cx="4828721" cy="1398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EC5D-694A-4845-AA7A-720312C5A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11B94-FD42-B545-88CA-B77FF6A0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9" y="1468226"/>
            <a:ext cx="6621465" cy="54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074CB8-013F-C044-8020-EDA7A19F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32" b="28024"/>
          <a:stretch/>
        </p:blipFill>
        <p:spPr>
          <a:xfrm>
            <a:off x="32658" y="1194080"/>
            <a:ext cx="2666999" cy="1903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 management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8874-74B3-D843-BFCA-448BFACD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BF328-C3BF-674E-9B24-A04A612E5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20912-E274-CD4E-8976-4F1FC242691C}"/>
              </a:ext>
            </a:extLst>
          </p:cNvPr>
          <p:cNvSpPr/>
          <p:nvPr/>
        </p:nvSpPr>
        <p:spPr>
          <a:xfrm>
            <a:off x="808867" y="2873829"/>
            <a:ext cx="1890790" cy="245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5C9BCF-FCC6-DF49-92F1-719CD588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78" y="1341912"/>
            <a:ext cx="7734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9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05520-DDC1-6740-8CF7-27B52037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51773-7C7A-2846-A267-75F9C27510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F347F-CE20-4643-895B-15636088914B}"/>
              </a:ext>
            </a:extLst>
          </p:cNvPr>
          <p:cNvSpPr/>
          <p:nvPr/>
        </p:nvSpPr>
        <p:spPr>
          <a:xfrm>
            <a:off x="3842656" y="2542240"/>
            <a:ext cx="5780315" cy="14773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DESeq2Report</a:t>
            </a:r>
            <a:r>
              <a:rPr lang="en-GB" dirty="0">
                <a:solidFill>
                  <a:srgbClr val="C678DD"/>
                </a:solidFill>
                <a:latin typeface="Menlo" panose="020B0609030804020204" pitchFamily="49" charset="0"/>
              </a:rPr>
              <a:t>::</a:t>
            </a:r>
            <a:r>
              <a:rPr lang="en-GB" dirty="0">
                <a:solidFill>
                  <a:srgbClr val="6EA4EB"/>
                </a:solidFill>
                <a:latin typeface="Menlo" panose="020B0609030804020204" pitchFamily="49" charset="0"/>
              </a:rPr>
              <a:t>DESeq2Report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ABB2BF"/>
                </a:solidFill>
                <a:latin typeface="Menlo" panose="020B0609030804020204" pitchFamily="49" charset="0"/>
              </a:rPr>
              <a:t>dds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ECECEC"/>
                </a:solidFill>
                <a:latin typeface="Menlo" panose="020B0609030804020204" pitchFamily="49" charset="0"/>
              </a:rPr>
              <a:t>dds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project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98C379"/>
                </a:solidFill>
                <a:latin typeface="Menlo" panose="020B0609030804020204" pitchFamily="49" charset="0"/>
              </a:rPr>
              <a:t>OsmoResponse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ABB2BF"/>
                </a:solidFill>
                <a:latin typeface="Menlo" panose="020B0609030804020204" pitchFamily="49" charset="0"/>
              </a:rPr>
              <a:t>intgroup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"timepoint”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47E7D-9494-9B48-BDED-BFC167F04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32" b="28024"/>
          <a:stretch/>
        </p:blipFill>
        <p:spPr>
          <a:xfrm>
            <a:off x="32658" y="1194080"/>
            <a:ext cx="2666999" cy="1903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BE349F-4A80-014E-B347-ACB7DC160D51}"/>
              </a:ext>
            </a:extLst>
          </p:cNvPr>
          <p:cNvSpPr/>
          <p:nvPr/>
        </p:nvSpPr>
        <p:spPr>
          <a:xfrm>
            <a:off x="808867" y="2873829"/>
            <a:ext cx="1890790" cy="245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B49FB-7FF7-4A42-BDDD-94DEFD587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075C-5B62-6640-B1EF-EAD24B8D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1" y="1551665"/>
            <a:ext cx="5401662" cy="21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</a:t>
            </a:r>
            <a:r>
              <a:rPr lang="en-US"/>
              <a:t>for analysis </a:t>
            </a:r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FAFD-023C-C94D-8E32-2E54AAC4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FF210-86DC-6B4D-A09A-AAF75FF5C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57922-F593-7749-AAB4-A85BBB52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5" y="1983764"/>
            <a:ext cx="4686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FF48-FED0-4545-AD3F-10CF2BD1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69BF1-358C-124C-9FC0-021A6D731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D3584-DBAD-6E49-B77D-2CE36DF8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" y="1162958"/>
            <a:ext cx="5632426" cy="2995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D1084-F6D8-8A41-AA5E-025CF12A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99" y="965620"/>
            <a:ext cx="6204001" cy="51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3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8A1DA-6459-5D41-8A63-2E9D5889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4856C9-722F-6741-A1CB-BAAC38C18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2917-90A1-E74F-B5A4-7281D8B4E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2" r="1330"/>
          <a:stretch/>
        </p:blipFill>
        <p:spPr>
          <a:xfrm>
            <a:off x="359228" y="2293730"/>
            <a:ext cx="10363201" cy="3722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0C07B9-4391-9E4F-A906-C1E36A0E4D44}"/>
              </a:ext>
            </a:extLst>
          </p:cNvPr>
          <p:cNvSpPr/>
          <p:nvPr/>
        </p:nvSpPr>
        <p:spPr>
          <a:xfrm>
            <a:off x="359228" y="917558"/>
            <a:ext cx="10363201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library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VariantAnnotation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&lt;-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6EA4EB"/>
                </a:solidFill>
                <a:latin typeface="Menlo" panose="020B0609030804020204" pitchFamily="49" charset="0"/>
              </a:rPr>
              <a:t>readVcf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	</a:t>
            </a:r>
            <a:r>
              <a:rPr lang="en-GB" sz="1400" dirty="0" err="1">
                <a:solidFill>
                  <a:srgbClr val="6EA4EB"/>
                </a:solidFill>
                <a:latin typeface="Menlo" panose="020B0609030804020204" pitchFamily="49" charset="0"/>
              </a:rPr>
              <a:t>system.file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extdata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"SonVariantsChr21.vcf.gz"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, package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"AshkenazimSonChr21"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), </a:t>
            </a:r>
          </a:p>
          <a:p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genome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"hg19"</a:t>
            </a:r>
            <a:endParaRPr lang="en-GB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info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endParaRPr lang="en-GB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81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81A25-924C-204D-B6D0-AAFC5849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6A46BF-94EE-944A-B7EE-7B5F5F3B4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A0AD-8754-F24A-B19E-650C1F03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1611086"/>
            <a:ext cx="6336214" cy="254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AE009-0DCA-5946-9DF4-36FE2BD7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99" y="2352403"/>
            <a:ext cx="5576262" cy="35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Annotation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4F8E5-DD05-A440-8AB7-4D253BC3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A367BD-A05E-5C4E-868D-AC33C8F1C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AE231-DC04-9F4E-97D4-9C7C18F32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4"/>
          <a:stretch/>
        </p:blipFill>
        <p:spPr>
          <a:xfrm>
            <a:off x="2850243" y="1074054"/>
            <a:ext cx="7175500" cy="4512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0B165-5240-0444-99B4-FC6D44EE2E61}"/>
              </a:ext>
            </a:extLst>
          </p:cNvPr>
          <p:cNvSpPr txBox="1"/>
          <p:nvPr/>
        </p:nvSpPr>
        <p:spPr>
          <a:xfrm>
            <a:off x="2122715" y="2186890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FC37-871A-CB48-A933-A181F85CC271}"/>
              </a:ext>
            </a:extLst>
          </p:cNvPr>
          <p:cNvSpPr txBox="1"/>
          <p:nvPr/>
        </p:nvSpPr>
        <p:spPr>
          <a:xfrm>
            <a:off x="2122715" y="5006291"/>
            <a:ext cx="82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TxDb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F5872-7784-824F-B41E-88227E92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60" y="5514453"/>
            <a:ext cx="6944178" cy="567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9D0328-CF00-8B45-8659-198F66801935}"/>
              </a:ext>
            </a:extLst>
          </p:cNvPr>
          <p:cNvSpPr txBox="1"/>
          <p:nvPr/>
        </p:nvSpPr>
        <p:spPr>
          <a:xfrm>
            <a:off x="2122715" y="5561462"/>
            <a:ext cx="60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BBDC-F199-A149-893E-5A2FBAF9447A}"/>
              </a:ext>
            </a:extLst>
          </p:cNvPr>
          <p:cNvSpPr txBox="1"/>
          <p:nvPr/>
        </p:nvSpPr>
        <p:spPr>
          <a:xfrm>
            <a:off x="2122715" y="156640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89F95-BA1B-2B44-BBD9-3E628EFAB2E8}"/>
              </a:ext>
            </a:extLst>
          </p:cNvPr>
          <p:cNvSpPr txBox="1"/>
          <p:nvPr/>
        </p:nvSpPr>
        <p:spPr>
          <a:xfrm>
            <a:off x="2122715" y="2720291"/>
            <a:ext cx="82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TxDb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200C6-09B6-3148-9644-256E3A67733A}"/>
              </a:ext>
            </a:extLst>
          </p:cNvPr>
          <p:cNvSpPr txBox="1"/>
          <p:nvPr/>
        </p:nvSpPr>
        <p:spPr>
          <a:xfrm>
            <a:off x="2122715" y="3264576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</p:spTree>
    <p:extLst>
      <p:ext uri="{BB962C8B-B14F-4D97-AF65-F5344CB8AC3E}">
        <p14:creationId xmlns:p14="http://schemas.microsoft.com/office/powerpoint/2010/main" val="1789076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39EB30-AB21-8C44-8660-328FEFF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 </a:t>
            </a:r>
            <a:r>
              <a:rPr lang="en-US" dirty="0"/>
              <a:t>packages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C90AF-A03F-2E4A-B2FE-046024D5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FA30-107A-664B-8C90-5651DC3D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4F745-0A1B-4342-A475-38FA6AB4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5" y="772420"/>
            <a:ext cx="5976257" cy="60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A </a:t>
            </a:r>
            <a:r>
              <a:rPr lang="en-GB" dirty="0" err="1"/>
              <a:t>TxDb</a:t>
            </a:r>
            <a:r>
              <a:rPr lang="en-GB" dirty="0"/>
              <a:t> package connects a set of genomic coordinates to various transcript oriented features.</a:t>
            </a:r>
          </a:p>
          <a:p>
            <a:pPr>
              <a:lnSpc>
                <a:spcPct val="150000"/>
              </a:lnSpc>
            </a:pPr>
            <a:r>
              <a:rPr lang="en-GB" dirty="0"/>
              <a:t>In other words, </a:t>
            </a:r>
            <a:r>
              <a:rPr lang="en-GB" dirty="0" err="1"/>
              <a:t>TxDb</a:t>
            </a:r>
            <a:r>
              <a:rPr lang="en-GB" dirty="0"/>
              <a:t> packages provide </a:t>
            </a:r>
            <a:r>
              <a:rPr lang="en-GB" b="1" u="sng" dirty="0"/>
              <a:t>gene annotation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29F3-1456-DB44-9CFD-6338859E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21149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BD742-1847-0C42-A698-7C277F8E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EB465-6E0F-AA49-84A6-BC2D4E556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ED77C-E911-5749-B333-ECA57268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117600"/>
            <a:ext cx="7086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E9774-D8FF-2B49-B3D5-A971A2A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TxDb</a:t>
            </a:r>
            <a:r>
              <a:rPr lang="en-US" dirty="0"/>
              <a:t> databases can be explored with </a:t>
            </a:r>
            <a:r>
              <a:rPr lang="en-US" dirty="0" err="1"/>
              <a:t>AnnotationDbi</a:t>
            </a:r>
            <a:r>
              <a:rPr lang="en-US" dirty="0"/>
              <a:t>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5528A-7D44-5F42-BEEE-4633A7AA6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C193A-6121-4246-B171-E448948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429000"/>
            <a:ext cx="9855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BSgenome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9A152C-D68F-D14E-92EE-740DB2B3A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Data packages that contain the full genome sequences of a </a:t>
            </a:r>
            <a:r>
              <a:rPr lang="en-GB" sz="2400"/>
              <a:t>given organism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D3356-D811-5B45-906D-B75F55DD1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096A-9C77-F543-A7CB-F617770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008"/>
            <a:ext cx="12192000" cy="2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FD59A-795D-DF43-9703-D55753333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colData</a:t>
            </a:r>
            <a:r>
              <a:rPr lang="en-GB" dirty="0"/>
              <a:t>(): Annotations on each column, as a </a:t>
            </a:r>
            <a:r>
              <a:rPr lang="en-GB" dirty="0" err="1"/>
              <a:t>DataFrame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E.g., description of each sample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9252857" y="1081796"/>
            <a:ext cx="1766437" cy="1987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BSgenome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err="1"/>
              <a:t>Biostrings</a:t>
            </a:r>
            <a:r>
              <a:rPr lang="en-US" sz="2400" dirty="0"/>
              <a:t> package is used to </a:t>
            </a:r>
            <a:r>
              <a:rPr lang="en-US" sz="2400" b="1" u="sng" dirty="0"/>
              <a:t>interact with</a:t>
            </a:r>
            <a:r>
              <a:rPr lang="en-US" sz="2400" b="1" dirty="0"/>
              <a:t> </a:t>
            </a:r>
            <a:r>
              <a:rPr lang="en-US" sz="2400" dirty="0" err="1"/>
              <a:t>BSgenome</a:t>
            </a:r>
            <a:r>
              <a:rPr lang="en-US" sz="2400" dirty="0"/>
              <a:t>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E53A2-1144-904A-9D33-9E06C22A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A285F-A993-E046-A7C9-C9099C51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152"/>
            <a:ext cx="12192000" cy="52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dirty="0" err="1"/>
              <a:t>AnnotationHub</a:t>
            </a:r>
            <a:r>
              <a:rPr lang="en-US" dirty="0"/>
              <a:t> package provides a client interface to resources stored at the </a:t>
            </a:r>
            <a:r>
              <a:rPr lang="en-US" dirty="0" err="1"/>
              <a:t>AnnotationHub</a:t>
            </a:r>
            <a:r>
              <a:rPr lang="en-US" dirty="0"/>
              <a:t> web service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is different from </a:t>
            </a:r>
            <a:r>
              <a:rPr lang="en-US" b="1" u="sng" dirty="0" err="1"/>
              <a:t>AnnotationDbi</a:t>
            </a:r>
            <a:r>
              <a:rPr lang="en-US" b="1" u="sng" dirty="0"/>
              <a:t>-supported packages</a:t>
            </a:r>
            <a:r>
              <a:rPr lang="en-US" b="1" dirty="0"/>
              <a:t> </a:t>
            </a:r>
            <a:r>
              <a:rPr lang="en-US" dirty="0"/>
              <a:t>(e.g. </a:t>
            </a:r>
            <a:r>
              <a:rPr lang="en-US" dirty="0" err="1"/>
              <a:t>orgDb</a:t>
            </a:r>
            <a:r>
              <a:rPr lang="en-US" dirty="0"/>
              <a:t> or </a:t>
            </a:r>
            <a:r>
              <a:rPr lang="en-US" dirty="0" err="1"/>
              <a:t>TxDb</a:t>
            </a:r>
            <a:r>
              <a:rPr lang="en-US" dirty="0"/>
              <a:t> packages), since it allows access to </a:t>
            </a:r>
            <a:r>
              <a:rPr lang="en-US" b="1" u="sng" dirty="0"/>
              <a:t>files</a:t>
            </a:r>
            <a:r>
              <a:rPr lang="en-US" b="1" dirty="0"/>
              <a:t> on top of </a:t>
            </a:r>
            <a:r>
              <a:rPr lang="en-US" b="1" u="sng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F5790-D7B1-6C44-8D7B-6710AF3F5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90759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dirty="0" err="1"/>
              <a:t>AnnotationHub</a:t>
            </a:r>
            <a:r>
              <a:rPr lang="en-US" dirty="0"/>
              <a:t> package provides a client interface to resources stored at the </a:t>
            </a:r>
            <a:r>
              <a:rPr lang="en-US" dirty="0" err="1"/>
              <a:t>AnnotationHub</a:t>
            </a:r>
            <a:r>
              <a:rPr lang="en-US" dirty="0"/>
              <a:t> web service.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F5C29-1E8C-D546-85A8-2A3C0AF58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7F48-8CFA-394A-BAEE-6BA493C9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368"/>
            <a:ext cx="12192000" cy="50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4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C0C6-ABCF-4847-9B4A-1F82E3323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0D88C-35EA-9245-9FF4-A9F16DD65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5B303A4-E925-6A48-B593-09A0D0150C26}"/>
              </a:ext>
            </a:extLst>
          </p:cNvPr>
          <p:cNvSpPr txBox="1">
            <a:spLocks/>
          </p:cNvSpPr>
          <p:nvPr/>
        </p:nvSpPr>
        <p:spPr>
          <a:xfrm>
            <a:off x="0" y="1760368"/>
            <a:ext cx="3586163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Queries are done using query(ah, “keyword”)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63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Queries are done using query(ah, “keyword”)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E4A62-7460-0B4B-93AE-0880D2163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8B8A-3C40-B94B-A555-54D2B3B3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24"/>
          <a:stretch/>
        </p:blipFill>
        <p:spPr>
          <a:xfrm>
            <a:off x="4000499" y="1113904"/>
            <a:ext cx="8191501" cy="26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Queries are done using query(ah, “keyword”)</a:t>
            </a:r>
          </a:p>
          <a:p>
            <a:pPr>
              <a:lnSpc>
                <a:spcPct val="150000"/>
              </a:lnSpc>
            </a:pPr>
            <a:r>
              <a:rPr lang="en-US" dirty="0"/>
              <a:t>Objects are retrieved using ah[[“…”]]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4D904-722C-3B4E-BCC3-74E41565A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8B8A-3C40-B94B-A555-54D2B3B3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00499" y="1113904"/>
            <a:ext cx="8191501" cy="57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2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Many </a:t>
            </a:r>
            <a:r>
              <a:rPr lang="en-US" b="1" dirty="0"/>
              <a:t>many</a:t>
            </a:r>
            <a:r>
              <a:rPr lang="en-US" dirty="0"/>
              <a:t> resources available on </a:t>
            </a:r>
            <a:r>
              <a:rPr lang="en-US" dirty="0" err="1"/>
              <a:t>AnnotationHub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C99E5-B016-8F44-9AEC-623D0497D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259833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18DF-BD8E-CB43-8070-CB67F7B4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93C2E2-6F4A-4248-9E3C-0E8FC5B80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4BD37-064E-EB47-BBFF-14FD53C69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5"/>
          <a:stretch/>
        </p:blipFill>
        <p:spPr>
          <a:xfrm>
            <a:off x="0" y="2329542"/>
            <a:ext cx="12192000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9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59E5-AD78-EF40-8848-508184FD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E8E653-261D-8B47-9203-76C8CED52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E831D-A1FA-D74F-8FD0-9EE41A5D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5" y="1543051"/>
            <a:ext cx="1220054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C1969-1769-E74B-AC9A-E75A4301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DCADB-3FD3-E74E-9A21-90F019206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97669-9259-D04C-A1FE-2AD6C2AB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3"/>
            <a:ext cx="12186778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0EFDE-88F3-7B44-AA3E-D1B7760D9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5" y="1081795"/>
            <a:ext cx="6657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rowData</a:t>
            </a:r>
            <a:r>
              <a:rPr lang="en-GB" dirty="0"/>
              <a:t>/</a:t>
            </a:r>
            <a:r>
              <a:rPr lang="en-GB" dirty="0" err="1"/>
              <a:t>rowRanges</a:t>
            </a:r>
            <a:r>
              <a:rPr lang="en-GB" dirty="0"/>
              <a:t>(): Annotations on each row.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E.g., coordinates of gene / exons /peaks in transcripts /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5571823" y="2518710"/>
            <a:ext cx="1766437" cy="3109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1D4777-A12B-5947-A3BC-BF4790318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assay(), assays(): A matrix-like or list of matrix-like objects of identical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rows: refer to </a:t>
            </a:r>
            <a:r>
              <a:rPr lang="en-GB" b="1" u="sng" dirty="0" err="1"/>
              <a:t>rowRanges</a:t>
            </a:r>
            <a:r>
              <a:rPr lang="en-GB" dirty="0"/>
              <a:t>: genes, genomic coordinates, etc.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columns: refer to </a:t>
            </a:r>
            <a:r>
              <a:rPr lang="en-GB" b="1" u="sng" dirty="0" err="1"/>
              <a:t>colData</a:t>
            </a:r>
            <a:r>
              <a:rPr lang="en-GB" dirty="0"/>
              <a:t>: samples, cells, etc.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Implements dim(), </a:t>
            </a:r>
            <a:r>
              <a:rPr lang="en-GB" dirty="0" err="1"/>
              <a:t>dimnames</a:t>
            </a:r>
            <a:r>
              <a:rPr lang="en-GB" dirty="0"/>
              <a:t>() and 2-dimensional [ , ]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Can be several assays!!!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7249886" y="2471057"/>
            <a:ext cx="2764971" cy="3528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1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metadata(): List of unstructured metadata describing the overall content of the object.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9394371" y="3429001"/>
            <a:ext cx="2220686" cy="208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SingleCellExperiment</a:t>
            </a:r>
            <a:endParaRPr lang="en-GB" dirty="0"/>
          </a:p>
        </p:txBody>
      </p:sp>
      <p:pic>
        <p:nvPicPr>
          <p:cNvPr id="8" name="Picture 2" descr="Chapter 4 The SingleCellExperiment class | Introduction to Single-Cell  Analysis with Bioconductor">
            <a:extLst>
              <a:ext uri="{FF2B5EF4-FFF2-40B4-BE49-F238E27FC236}">
                <a16:creationId xmlns:a16="http://schemas.microsoft.com/office/drawing/2014/main" id="{BAECFC33-E1D2-1845-B11B-4EE048E3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39" y="2078467"/>
            <a:ext cx="6228522" cy="33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1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CF09F-ECBE-8D42-8E53-4A77E34D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63" y="1152244"/>
            <a:ext cx="9676018" cy="5123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TreeSummarizedExperiment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44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MultiAssayExperiment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B3E5E-5A47-8B4D-BB3C-265A8051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9" y="1225233"/>
            <a:ext cx="579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8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5239</TotalTime>
  <Words>1122</Words>
  <Application>Microsoft Macintosh PowerPoint</Application>
  <PresentationFormat>Widescreen</PresentationFormat>
  <Paragraphs>204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Avenir Book</vt:lpstr>
      <vt:lpstr>Calibri</vt:lpstr>
      <vt:lpstr>Comfortaa</vt:lpstr>
      <vt:lpstr>Menlo</vt:lpstr>
      <vt:lpstr>Verdana</vt:lpstr>
      <vt:lpstr>Theme1</vt:lpstr>
      <vt:lpstr>R/Bioconductor 201</vt:lpstr>
      <vt:lpstr>SummarizedExperiment</vt:lpstr>
      <vt:lpstr>SummarizedExperiment</vt:lpstr>
      <vt:lpstr>SummarizedExperiment</vt:lpstr>
      <vt:lpstr>SummarizedExperiment</vt:lpstr>
      <vt:lpstr>SummarizedExperiment</vt:lpstr>
      <vt:lpstr>Classes derived from SummarizedExperiment</vt:lpstr>
      <vt:lpstr>Classes derived from SummarizedExperiment</vt:lpstr>
      <vt:lpstr>Classes derived from SummarizedExperiment</vt:lpstr>
      <vt:lpstr>BPPARAM</vt:lpstr>
      <vt:lpstr>BPPARAM</vt:lpstr>
      <vt:lpstr>BPPARAM</vt:lpstr>
      <vt:lpstr>BPPARAM</vt:lpstr>
      <vt:lpstr>BPPARAM</vt:lpstr>
      <vt:lpstr>Bioconductor is not only for analysis packages</vt:lpstr>
      <vt:lpstr>Bioconductor is not only for analysis packages</vt:lpstr>
      <vt:lpstr>Visualization tools</vt:lpstr>
      <vt:lpstr>NGS workflow management tools</vt:lpstr>
      <vt:lpstr>Reporting tools</vt:lpstr>
      <vt:lpstr>Bioconductor is not only for analysis packages</vt:lpstr>
      <vt:lpstr>Retrieving specific experiments</vt:lpstr>
      <vt:lpstr>Retrieving specific experiments</vt:lpstr>
      <vt:lpstr>Retrieving specific experiments</vt:lpstr>
      <vt:lpstr>Bioconductor Annotation packages</vt:lpstr>
      <vt:lpstr>org packages</vt:lpstr>
      <vt:lpstr>TxDb packages</vt:lpstr>
      <vt:lpstr>TxDb packages</vt:lpstr>
      <vt:lpstr>TxDb packages</vt:lpstr>
      <vt:lpstr>BSgenome packages</vt:lpstr>
      <vt:lpstr>BSgenome packages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322</cp:revision>
  <dcterms:created xsi:type="dcterms:W3CDTF">2021-02-26T11:16:43Z</dcterms:created>
  <dcterms:modified xsi:type="dcterms:W3CDTF">2022-11-08T14:42:25Z</dcterms:modified>
</cp:coreProperties>
</file>